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82" r:id="rId5"/>
    <p:sldId id="259" r:id="rId6"/>
    <p:sldId id="280" r:id="rId7"/>
    <p:sldId id="283" r:id="rId8"/>
    <p:sldId id="277" r:id="rId9"/>
    <p:sldId id="265" r:id="rId10"/>
    <p:sldId id="266" r:id="rId11"/>
    <p:sldId id="281" r:id="rId12"/>
    <p:sldId id="285" r:id="rId13"/>
    <p:sldId id="278" r:id="rId14"/>
    <p:sldId id="279" r:id="rId15"/>
    <p:sldId id="284" r:id="rId16"/>
    <p:sldId id="268" r:id="rId17"/>
    <p:sldId id="269" r:id="rId18"/>
    <p:sldId id="270" r:id="rId19"/>
    <p:sldId id="271" r:id="rId20"/>
    <p:sldId id="272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/>
    <p:restoredTop sz="94697"/>
  </p:normalViewPr>
  <p:slideViewPr>
    <p:cSldViewPr snapToGrid="0" snapToObjects="1">
      <p:cViewPr varScale="1">
        <p:scale>
          <a:sx n="84" d="100"/>
          <a:sy n="84" d="100"/>
        </p:scale>
        <p:origin x="18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9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0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4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3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9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C11B-201C-1343-B70A-000220C40BD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DCF8E-6D28-664E-B05A-0837EF605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8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and 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Rice Cultures 2017</a:t>
            </a:r>
          </a:p>
          <a:p>
            <a:r>
              <a:rPr lang="en-US" dirty="0" smtClean="0"/>
              <a:t>Seminar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Scott challenge the State-centered perspective?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784854" y="3181969"/>
            <a:ext cx="107168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1130" y="3752726"/>
            <a:ext cx="254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Homo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sapiens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sapiens:</a:t>
            </a:r>
            <a:r>
              <a:rPr lang="zh-CN" altLang="en-US" i="1" dirty="0" smtClean="0"/>
              <a:t> </a:t>
            </a:r>
            <a:r>
              <a:rPr lang="en-US" dirty="0" smtClean="0"/>
              <a:t>200,000 </a:t>
            </a:r>
            <a:r>
              <a:rPr lang="en-US" dirty="0" smtClean="0"/>
              <a:t>BP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4854" y="3310390"/>
            <a:ext cx="0" cy="328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830991" y="3310390"/>
            <a:ext cx="0" cy="442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47888" y="3995298"/>
            <a:ext cx="26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Domestication: 10,000 BP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1301904" y="3310390"/>
            <a:ext cx="42810" cy="13312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31867" y="5122543"/>
            <a:ext cx="169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States: 2,000 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854" y="470875"/>
            <a:ext cx="993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The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’state’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is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a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real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minority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among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human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systems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070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new yorker cover view from manhat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42476"/>
            <a:ext cx="5000625" cy="681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6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Contemporary 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peoples </a:t>
            </a:r>
            <a:r>
              <a:rPr lang="en-US" i="1" dirty="0" smtClean="0"/>
              <a:t>fled </a:t>
            </a:r>
            <a:r>
              <a:rPr lang="en-US" dirty="0" smtClean="0"/>
              <a:t>to the margins</a:t>
            </a:r>
          </a:p>
          <a:p>
            <a:r>
              <a:rPr lang="en-US" dirty="0" smtClean="0"/>
              <a:t>History of interchanges and mutual co-development between lowlands and highlands</a:t>
            </a:r>
          </a:p>
          <a:p>
            <a:endParaRPr lang="en-US" dirty="0"/>
          </a:p>
          <a:p>
            <a:r>
              <a:rPr lang="en-US" dirty="0" smtClean="0"/>
              <a:t>The small minority groups are not </a:t>
            </a:r>
            <a:r>
              <a:rPr lang="en-US" i="1" dirty="0" smtClean="0"/>
              <a:t>left behind </a:t>
            </a:r>
            <a:r>
              <a:rPr lang="en-US" dirty="0" smtClean="0"/>
              <a:t>by social evolution: they </a:t>
            </a:r>
            <a:r>
              <a:rPr lang="en-US" i="1" dirty="0" smtClean="0"/>
              <a:t>chose to leave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Orang </a:t>
            </a:r>
            <a:r>
              <a:rPr lang="en-US" i="1" dirty="0" err="1" smtClean="0"/>
              <a:t>asli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thought to be descendants of an earlier wave of migration—the “original people”</a:t>
            </a:r>
          </a:p>
          <a:p>
            <a:r>
              <a:rPr lang="en-US" i="1" dirty="0" err="1" smtClean="0"/>
              <a:t>Tribality</a:t>
            </a:r>
            <a:r>
              <a:rPr lang="en-US" dirty="0" smtClean="0"/>
              <a:t> is actually a </a:t>
            </a:r>
            <a:r>
              <a:rPr lang="en-US" i="1" dirty="0" smtClean="0"/>
              <a:t>political opposition</a:t>
            </a:r>
            <a:r>
              <a:rPr lang="en-US" dirty="0" smtClean="0"/>
              <a:t> to peasant ways of life: understood as a system of cultivation incorporated into the state (Scott, 183)</a:t>
            </a:r>
          </a:p>
          <a:p>
            <a:r>
              <a:rPr lang="en-US" dirty="0" smtClean="0"/>
              <a:t>“Many [Malay] tribal populations have been living in geographically remote regions out of choice, as part of a strategy to keep the state off their backs.”--Geoffrey Benjamin (NTU)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swidden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farming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‘non-state’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87274"/>
            <a:ext cx="8229600" cy="4525963"/>
          </a:xfrm>
        </p:spPr>
        <p:txBody>
          <a:bodyPr/>
          <a:lstStyle/>
          <a:p>
            <a:r>
              <a:rPr lang="en-US" dirty="0" smtClean="0"/>
              <a:t>Location: inaccessibility</a:t>
            </a:r>
          </a:p>
          <a:p>
            <a:r>
              <a:rPr lang="en-US" dirty="0" smtClean="0"/>
              <a:t>Mobility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70" y="2112999"/>
            <a:ext cx="508000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37538" y="5915603"/>
            <a:ext cx="384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Kachin</a:t>
            </a:r>
            <a:r>
              <a:rPr lang="en-US" b="1" dirty="0"/>
              <a:t> Hills, </a:t>
            </a:r>
            <a:r>
              <a:rPr lang="en-US" b="1" dirty="0" err="1"/>
              <a:t>Myannmar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63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9968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“Until quite recently, many societies and groups have abandoned fixed cultivation to take up shifting agriculture and foraging” (188-189)</a:t>
            </a:r>
            <a:endParaRPr lang="en-US" dirty="0"/>
          </a:p>
        </p:txBody>
      </p:sp>
      <p:pic>
        <p:nvPicPr>
          <p:cNvPr id="4" name="Picture 3" descr="Pages from Condominas, We eat the forest of the stone spirit 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7700" y="1498076"/>
            <a:ext cx="32639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“Shifting cultivation was a fiscally sterile form of agriculture: diverse, dispersed, hard to monitor, hard to tax or confiscate.” (191)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err="1" smtClean="0"/>
              <a:t>Swiddeners</a:t>
            </a:r>
            <a:r>
              <a:rPr lang="en-US" dirty="0" smtClean="0"/>
              <a:t> were themselves dispersed, hard to monitor, hard to collect for </a:t>
            </a:r>
            <a:r>
              <a:rPr lang="en-US" dirty="0" err="1" smtClean="0"/>
              <a:t>corvee</a:t>
            </a:r>
            <a:r>
              <a:rPr lang="en-US" dirty="0" smtClean="0"/>
              <a:t> labor or conscription” (191).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mtClean="0"/>
              <a:t>Escape crops”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03" y="2067875"/>
            <a:ext cx="50800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49" y="22929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7813"/>
          </a:xfrm>
        </p:spPr>
        <p:txBody>
          <a:bodyPr/>
          <a:lstStyle/>
          <a:p>
            <a:r>
              <a:rPr lang="en-US" dirty="0" smtClean="0"/>
              <a:t>Last week, we drew ecological models of </a:t>
            </a:r>
            <a:r>
              <a:rPr lang="en-US" b="1" dirty="0" err="1" smtClean="0"/>
              <a:t>sawah</a:t>
            </a:r>
            <a:r>
              <a:rPr lang="en-US" b="1" dirty="0" smtClean="0"/>
              <a:t> (wet-rice) </a:t>
            </a:r>
            <a:r>
              <a:rPr lang="en-US" dirty="0" smtClean="0"/>
              <a:t>and </a:t>
            </a:r>
            <a:r>
              <a:rPr lang="en-US" b="1" dirty="0" err="1" smtClean="0"/>
              <a:t>swidden</a:t>
            </a:r>
            <a:r>
              <a:rPr lang="en-US" b="1" dirty="0" smtClean="0"/>
              <a:t> (dry rice)</a:t>
            </a:r>
            <a:r>
              <a:rPr lang="en-US" dirty="0" smtClean="0"/>
              <a:t>, based on Clifford Geertz’s analysis.</a:t>
            </a:r>
          </a:p>
          <a:p>
            <a:endParaRPr lang="en-US" dirty="0"/>
          </a:p>
          <a:p>
            <a:r>
              <a:rPr lang="en-US" dirty="0" smtClean="0"/>
              <a:t>We discussed how Dutch colonial politics intersected with these ecosystems in different ways.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with . . 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60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of non-state space?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Due to Global </a:t>
            </a:r>
            <a:r>
              <a:rPr lang="en-US" dirty="0" err="1" smtClean="0"/>
              <a:t>Poistioning</a:t>
            </a:r>
            <a:r>
              <a:rPr lang="en-US" dirty="0" smtClean="0"/>
              <a:t> Systems, satellite remote sensing of Earth, drones, all-weather roads, mobile telephones, and other technologies, </a:t>
            </a:r>
            <a:r>
              <a:rPr lang="en-US" dirty="0" err="1" smtClean="0"/>
              <a:t>Zomia</a:t>
            </a:r>
            <a:r>
              <a:rPr lang="en-US" dirty="0" smtClean="0"/>
              <a:t> no longer provides a geographic escape from the state.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Where can today’s non-state space be found?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would you “design” a non-state space?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20" y="1257300"/>
            <a:ext cx="5473736" cy="371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485" y="987425"/>
            <a:ext cx="3485606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 smtClean="0"/>
              <a:t>”You are free to conjure up an ecology, a demography, and a geography that would be most favorable to the state and its ruler. What, in those circumstances, would you design?”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Irrigated wet rice</a:t>
            </a:r>
            <a:endParaRPr lang="en-US" dirty="0"/>
          </a:p>
        </p:txBody>
      </p:sp>
      <p:pic>
        <p:nvPicPr>
          <p:cNvPr id="1026" name="Picture 2" descr="mage result for ancient rice irr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1543050"/>
            <a:ext cx="9272588" cy="521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Zomia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80" y="1417638"/>
            <a:ext cx="5679440" cy="60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Friction </a:t>
            </a:r>
            <a:r>
              <a:rPr lang="en-US" b="1" dirty="0"/>
              <a:t>of Distance Map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any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Southeast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en-US" altLang="zh-CN" dirty="0" smtClean="0"/>
              <a:t>sia,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maps.</a:t>
            </a:r>
            <a:r>
              <a:rPr lang="zh-CN" alt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</a:t>
            </a:r>
            <a:r>
              <a:rPr lang="en-US" dirty="0"/>
              <a:t>a map that displays the friction of distance, rather than </a:t>
            </a:r>
            <a:r>
              <a:rPr lang="en-US" dirty="0" smtClean="0"/>
              <a:t>‘as </a:t>
            </a:r>
            <a:r>
              <a:rPr lang="en-US" dirty="0"/>
              <a:t>the crow </a:t>
            </a:r>
            <a:r>
              <a:rPr lang="en-US" dirty="0" smtClean="0"/>
              <a:t>flies’. </a:t>
            </a:r>
            <a:r>
              <a:rPr lang="en-US" dirty="0"/>
              <a:t/>
            </a:r>
            <a:br>
              <a:rPr lang="en-US" dirty="0"/>
            </a:br>
            <a:r>
              <a:rPr lang="en-US" altLang="zh-CN" dirty="0" smtClean="0"/>
              <a:t>(see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p.</a:t>
            </a:r>
            <a:r>
              <a:rPr lang="zh-CN" altLang="en-US" dirty="0" smtClean="0"/>
              <a:t> </a:t>
            </a:r>
            <a:r>
              <a:rPr lang="en-US" altLang="zh-CN" dirty="0" smtClean="0"/>
              <a:t>46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model—or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develep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this topographic map to get altitude data: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en-</a:t>
            </a:r>
            <a:r>
              <a:rPr lang="en-US" dirty="0" err="1"/>
              <a:t>gb.topographic</a:t>
            </a:r>
            <a:r>
              <a:rPr lang="en-US" dirty="0"/>
              <a:t>-</a:t>
            </a:r>
            <a:r>
              <a:rPr lang="en-US" dirty="0" err="1"/>
              <a:t>map.com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Rethinking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civilization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047" y="1825625"/>
            <a:ext cx="8517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“Our living ancestors”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minority groups at the margins</a:t>
            </a:r>
          </a:p>
          <a:p>
            <a:r>
              <a:rPr lang="en-US" dirty="0" smtClean="0"/>
              <a:t>Civilizing process: progressive incorporation of ‘backward’ peoples</a:t>
            </a:r>
          </a:p>
          <a:p>
            <a:r>
              <a:rPr lang="en-US" dirty="0" smtClean="0"/>
              <a:t>Those who remain at the margins of state are more ‘primitive’, stand for the ‘past’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6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2585107" y="2025452"/>
            <a:ext cx="62701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56488" y="1575351"/>
            <a:ext cx="10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88702" y="1575351"/>
            <a:ext cx="17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Civilized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8788" y="2507701"/>
            <a:ext cx="10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Swidden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17322" y="2507701"/>
            <a:ext cx="136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16929" y="2025451"/>
            <a:ext cx="73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983897" y="2394783"/>
            <a:ext cx="32155" cy="3681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26659" y="6397853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94172" y="5754853"/>
            <a:ext cx="9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Swidden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34063" y="5754853"/>
            <a:ext cx="9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34063" y="2394783"/>
            <a:ext cx="81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6798" y="337576"/>
            <a:ext cx="631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From the State’s Point of View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36357" y="3873818"/>
            <a:ext cx="4926759" cy="14287"/>
          </a:xfrm>
          <a:prstGeom prst="straightConnector1">
            <a:avLst/>
          </a:prstGeom>
          <a:ln w="254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20240" y="4206240"/>
            <a:ext cx="556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Concentration of manpower and grain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9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491</Words>
  <Application>Microsoft Macintosh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DengXian</vt:lpstr>
      <vt:lpstr>DengXian Light</vt:lpstr>
      <vt:lpstr>Arial</vt:lpstr>
      <vt:lpstr>Office Theme</vt:lpstr>
      <vt:lpstr>High and Low</vt:lpstr>
      <vt:lpstr>PowerPoint Presentation</vt:lpstr>
      <vt:lpstr>State space</vt:lpstr>
      <vt:lpstr>Irrigated wet rice</vt:lpstr>
      <vt:lpstr>Zomia</vt:lpstr>
      <vt:lpstr>   Friction of Distance Map     </vt:lpstr>
      <vt:lpstr>Rethinking the history of civilization</vt:lpstr>
      <vt:lpstr>“Our living ancestors”</vt:lpstr>
      <vt:lpstr>PowerPoint Presentation</vt:lpstr>
      <vt:lpstr>How does Scott challenge the State-centered perspective?</vt:lpstr>
      <vt:lpstr>PowerPoint Presentation</vt:lpstr>
      <vt:lpstr>PowerPoint Presentation</vt:lpstr>
      <vt:lpstr>Contemporary consensus</vt:lpstr>
      <vt:lpstr>Orang asli</vt:lpstr>
      <vt:lpstr>Why does swidden farming create a ‘non-state’ space? </vt:lpstr>
      <vt:lpstr>PowerPoint Presentation</vt:lpstr>
      <vt:lpstr>PowerPoint Presentation</vt:lpstr>
      <vt:lpstr>PowerPoint Presentation</vt:lpstr>
      <vt:lpstr>“Escape crops”</vt:lpstr>
      <vt:lpstr>Compared with . . .</vt:lpstr>
      <vt:lpstr>The end of non-state space?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Lyle Fearnley</cp:lastModifiedBy>
  <cp:revision>20</cp:revision>
  <dcterms:created xsi:type="dcterms:W3CDTF">2017-02-12T08:53:41Z</dcterms:created>
  <dcterms:modified xsi:type="dcterms:W3CDTF">2019-03-28T06:58:40Z</dcterms:modified>
</cp:coreProperties>
</file>